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3" r:id="rId10"/>
    <p:sldId id="264" r:id="rId11"/>
    <p:sldId id="265" r:id="rId12"/>
    <p:sldId id="268" r:id="rId13"/>
    <p:sldId id="279" r:id="rId14"/>
    <p:sldId id="27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 smtClean="0"/>
              <a:t>REALIDAD AUMENTADA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C" dirty="0" smtClean="0"/>
              <a:t>UNITY 3D Y QUALCOMM VUFORIA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954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Colocación de patrones publicitarios en el campus</a:t>
            </a:r>
            <a:endParaRPr lang="es-E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804237"/>
              </p:ext>
            </p:extLst>
          </p:nvPr>
        </p:nvGraphicFramePr>
        <p:xfrm>
          <a:off x="680321" y="2221470"/>
          <a:ext cx="10243869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226"/>
                <a:gridCol w="4011283"/>
                <a:gridCol w="4248360"/>
              </a:tblGrid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Patrones</a:t>
                      </a:r>
                      <a:r>
                        <a:rPr lang="es-EC" baseline="0" dirty="0" smtClean="0"/>
                        <a:t> Unidades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Precio en USD </a:t>
                      </a:r>
                      <a:r>
                        <a:rPr lang="es-EC" baseline="0" dirty="0" smtClean="0"/>
                        <a:t>Patrones 2,65 x 2,65 cm</a:t>
                      </a:r>
                    </a:p>
                    <a:p>
                      <a:r>
                        <a:rPr lang="es-EC" baseline="0" dirty="0" smtClean="0"/>
                        <a:t>3 USD extra si 10,58 x 10,58 cm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dirty="0" smtClean="0"/>
                        <a:t>Precio en USD </a:t>
                      </a:r>
                      <a:r>
                        <a:rPr lang="es-EC" baseline="0" dirty="0" smtClean="0"/>
                        <a:t>Imágenes 10,58 x 10,58 cm</a:t>
                      </a:r>
                      <a:endParaRPr lang="es-ES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baseline="0" dirty="0" smtClean="0"/>
                        <a:t>3 USD extra si 21,16 x 21,16 cm</a:t>
                      </a:r>
                      <a:endParaRPr lang="es-E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10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18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15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13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26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17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34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30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25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50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37192"/>
              </p:ext>
            </p:extLst>
          </p:nvPr>
        </p:nvGraphicFramePr>
        <p:xfrm>
          <a:off x="680321" y="519918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Medidas</a:t>
                      </a:r>
                      <a:r>
                        <a:rPr lang="es-EC" baseline="0" dirty="0" smtClean="0"/>
                        <a:t> CM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Medidas Píxeles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2,56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100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10,58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400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21,16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800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772656" y="5784749"/>
            <a:ext cx="1308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 smtClean="0"/>
              <a:t>*Colocación sujeta a normativas de la DGE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72667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Precios programación de publicidad</a:t>
            </a:r>
            <a:endParaRPr lang="es-E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330703"/>
              </p:ext>
            </p:extLst>
          </p:nvPr>
        </p:nvGraphicFramePr>
        <p:xfrm>
          <a:off x="746940" y="2946400"/>
          <a:ext cx="101314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5713"/>
                <a:gridCol w="5065713"/>
              </a:tblGrid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Precio</a:t>
                      </a:r>
                      <a:r>
                        <a:rPr lang="es-EC" baseline="0" dirty="0" smtClean="0"/>
                        <a:t> horas de difusión de Spot Publicitario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Precio en USD por</a:t>
                      </a:r>
                      <a:r>
                        <a:rPr lang="es-EC" baseline="0" dirty="0" smtClean="0"/>
                        <a:t> difusión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24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1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1,75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72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2,75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96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3,75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C" dirty="0" smtClean="0"/>
                        <a:t>120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4,75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30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Navegación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485080"/>
            <a:ext cx="2160181" cy="35988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08" y="4821967"/>
            <a:ext cx="190500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09" y="2485080"/>
            <a:ext cx="2667051" cy="444508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17106" y="3756454"/>
            <a:ext cx="980303" cy="74140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>
            <a:off x="7024814" y="3756454"/>
            <a:ext cx="980303" cy="74140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8816064" y="3665492"/>
            <a:ext cx="25835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C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Cámara</a:t>
            </a:r>
            <a:endParaRPr lang="es-EC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935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Código Interfaz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062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800" dirty="0"/>
              <a:t>#</a:t>
            </a:r>
            <a:r>
              <a:rPr lang="es-ES" sz="1800" dirty="0" err="1"/>
              <a:t>pragma</a:t>
            </a:r>
            <a:r>
              <a:rPr lang="es-ES" sz="1800" dirty="0"/>
              <a:t> </a:t>
            </a:r>
            <a:r>
              <a:rPr lang="es-ES" sz="1800" dirty="0" err="1" smtClean="0"/>
              <a:t>strict</a:t>
            </a:r>
            <a:endParaRPr lang="es-ES" sz="1800" dirty="0" smtClean="0"/>
          </a:p>
          <a:p>
            <a:pPr marL="0" indent="0">
              <a:buNone/>
            </a:pPr>
            <a:r>
              <a:rPr lang="es-ES" sz="1800" dirty="0" err="1" smtClean="0"/>
              <a:t>var</a:t>
            </a:r>
            <a:r>
              <a:rPr lang="es-ES" sz="1800" dirty="0" smtClean="0"/>
              <a:t> </a:t>
            </a:r>
            <a:r>
              <a:rPr lang="es-ES" sz="1800" dirty="0" err="1"/>
              <a:t>Boton</a:t>
            </a:r>
            <a:r>
              <a:rPr lang="es-ES" sz="1800" dirty="0"/>
              <a:t>  : </a:t>
            </a:r>
            <a:r>
              <a:rPr lang="es-ES" sz="1800" dirty="0" err="1"/>
              <a:t>GUIStyle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 err="1" smtClean="0"/>
              <a:t>var</a:t>
            </a:r>
            <a:r>
              <a:rPr lang="es-ES" sz="1800" dirty="0" smtClean="0"/>
              <a:t> </a:t>
            </a:r>
            <a:r>
              <a:rPr lang="es-ES" sz="1800" dirty="0"/>
              <a:t>logo   : Texture2D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 err="1" smtClean="0"/>
              <a:t>function</a:t>
            </a:r>
            <a:r>
              <a:rPr lang="es-ES" sz="1800" dirty="0" smtClean="0"/>
              <a:t> </a:t>
            </a:r>
            <a:r>
              <a:rPr lang="es-ES" sz="1800" dirty="0" err="1"/>
              <a:t>Start</a:t>
            </a:r>
            <a:r>
              <a:rPr lang="es-ES" sz="1800" dirty="0"/>
              <a:t> () {	</a:t>
            </a:r>
            <a:r>
              <a:rPr lang="es-ES" sz="1800" dirty="0" smtClean="0"/>
              <a:t>}</a:t>
            </a:r>
          </a:p>
          <a:p>
            <a:pPr marL="0" indent="0">
              <a:buNone/>
            </a:pPr>
            <a:r>
              <a:rPr lang="es-ES" sz="1800" dirty="0" err="1" smtClean="0"/>
              <a:t>function</a:t>
            </a:r>
            <a:r>
              <a:rPr lang="es-ES" sz="1800" dirty="0" smtClean="0"/>
              <a:t> </a:t>
            </a:r>
            <a:r>
              <a:rPr lang="es-ES" sz="1800" dirty="0" err="1"/>
              <a:t>Update</a:t>
            </a:r>
            <a:r>
              <a:rPr lang="es-ES" sz="1800" dirty="0"/>
              <a:t> () </a:t>
            </a:r>
            <a:r>
              <a:rPr lang="es-ES" sz="1800" dirty="0" smtClean="0"/>
              <a:t>{}</a:t>
            </a:r>
          </a:p>
          <a:p>
            <a:pPr marL="0" indent="0">
              <a:buNone/>
            </a:pPr>
            <a:r>
              <a:rPr lang="es-ES" sz="1800" dirty="0" err="1" smtClean="0"/>
              <a:t>function</a:t>
            </a:r>
            <a:r>
              <a:rPr lang="es-ES" sz="1800" dirty="0" smtClean="0"/>
              <a:t> </a:t>
            </a:r>
            <a:r>
              <a:rPr lang="es-ES" sz="1800" dirty="0" err="1"/>
              <a:t>OnGUI</a:t>
            </a:r>
            <a:r>
              <a:rPr lang="es-ES" sz="1800" dirty="0"/>
              <a:t>(){	</a:t>
            </a:r>
            <a:endParaRPr lang="es-ES" sz="1800" dirty="0" smtClean="0"/>
          </a:p>
          <a:p>
            <a:pPr marL="0" indent="0">
              <a:buNone/>
            </a:pPr>
            <a:r>
              <a:rPr lang="es-ES" sz="1800" dirty="0" err="1" smtClean="0"/>
              <a:t>GUI.Label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Rect</a:t>
            </a:r>
            <a:r>
              <a:rPr lang="es-ES" sz="1800" dirty="0"/>
              <a:t> ((</a:t>
            </a:r>
            <a:r>
              <a:rPr lang="es-ES" sz="1800" dirty="0" err="1"/>
              <a:t>Screen.width</a:t>
            </a:r>
            <a:r>
              <a:rPr lang="es-ES" sz="1800" dirty="0"/>
              <a:t> / 2) - 250, (</a:t>
            </a:r>
            <a:r>
              <a:rPr lang="es-ES" sz="1800" dirty="0" err="1"/>
              <a:t>Screen.height</a:t>
            </a:r>
            <a:r>
              <a:rPr lang="es-ES" sz="1800" dirty="0"/>
              <a:t> / 2) - 250, </a:t>
            </a:r>
            <a:r>
              <a:rPr lang="es-ES" sz="1800" dirty="0" err="1"/>
              <a:t>logo.width</a:t>
            </a:r>
            <a:r>
              <a:rPr lang="es-ES" sz="1800" dirty="0"/>
              <a:t>, </a:t>
            </a:r>
            <a:r>
              <a:rPr lang="es-ES" sz="1800" dirty="0" err="1"/>
              <a:t>logo.height</a:t>
            </a:r>
            <a:r>
              <a:rPr lang="es-ES" sz="1800" dirty="0" smtClean="0"/>
              <a:t>), logo</a:t>
            </a:r>
            <a:r>
              <a:rPr lang="es-ES" sz="1800" dirty="0"/>
              <a:t>);		</a:t>
            </a:r>
            <a:endParaRPr lang="es-ES" sz="1800" dirty="0" smtClean="0"/>
          </a:p>
          <a:p>
            <a:pPr marL="0" indent="0">
              <a:buNone/>
            </a:pPr>
            <a:r>
              <a:rPr lang="es-ES" sz="1800" dirty="0" err="1" smtClean="0"/>
              <a:t>if</a:t>
            </a:r>
            <a:r>
              <a:rPr lang="es-ES" sz="1800" dirty="0"/>
              <a:t>( </a:t>
            </a:r>
            <a:r>
              <a:rPr lang="es-ES" sz="1800" dirty="0" err="1"/>
              <a:t>GUI.Button</a:t>
            </a:r>
            <a:r>
              <a:rPr lang="es-ES" sz="1800" dirty="0"/>
              <a:t>(</a:t>
            </a:r>
            <a:r>
              <a:rPr lang="es-ES" sz="1800" dirty="0" err="1"/>
              <a:t>Rect</a:t>
            </a:r>
            <a:r>
              <a:rPr lang="es-ES" sz="1800" dirty="0"/>
              <a:t>((</a:t>
            </a:r>
            <a:r>
              <a:rPr lang="es-ES" sz="1800" dirty="0" err="1"/>
              <a:t>Screen.width</a:t>
            </a:r>
            <a:r>
              <a:rPr lang="es-ES" sz="1800" dirty="0"/>
              <a:t> / 2) - 100, (</a:t>
            </a:r>
            <a:r>
              <a:rPr lang="es-ES" sz="1800" dirty="0" err="1"/>
              <a:t>Screen.height</a:t>
            </a:r>
            <a:r>
              <a:rPr lang="es-ES" sz="1800" dirty="0"/>
              <a:t>) - 100,  200, 50), "", </a:t>
            </a:r>
            <a:r>
              <a:rPr lang="es-ES" sz="1800" dirty="0" err="1"/>
              <a:t>Boton</a:t>
            </a:r>
            <a:r>
              <a:rPr lang="es-ES" sz="1800" dirty="0"/>
              <a:t>) ){		</a:t>
            </a:r>
            <a:r>
              <a:rPr lang="es-ES" sz="1800" dirty="0" err="1"/>
              <a:t>Application.LoadLevel</a:t>
            </a:r>
            <a:r>
              <a:rPr lang="es-ES" sz="1800" dirty="0"/>
              <a:t>("ProyectoRAV2.2j");	</a:t>
            </a:r>
            <a:r>
              <a:rPr lang="es-ES" sz="1800" dirty="0" smtClean="0"/>
              <a:t>}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5110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Futuras Actualizaciones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 smtClean="0"/>
              <a:t>Agregar Funcionalidad con un menú escondido, para el manejo de otros atributos.</a:t>
            </a:r>
          </a:p>
          <a:p>
            <a:endParaRPr lang="es-EC" dirty="0"/>
          </a:p>
          <a:p>
            <a:r>
              <a:rPr lang="es-EC" dirty="0" smtClean="0"/>
              <a:t>Agregar Funcionalidad de conexión con Redes Sociales para compartir fotos de la aplicación.</a:t>
            </a:r>
          </a:p>
          <a:p>
            <a:endParaRPr lang="es-EC" dirty="0"/>
          </a:p>
          <a:p>
            <a:r>
              <a:rPr lang="es-EC" dirty="0" smtClean="0"/>
              <a:t>Agregar más funcionalidad expandiéndonos a otros mercados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04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Canvas</a:t>
            </a:r>
            <a:r>
              <a:rPr lang="es-EC" dirty="0" smtClean="0"/>
              <a:t> de Negocio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8647" y="2644660"/>
            <a:ext cx="6846311" cy="3258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954" y="2578758"/>
            <a:ext cx="4904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Quienes son nuestros Compañeros clave?</a:t>
            </a:r>
          </a:p>
          <a:p>
            <a:r>
              <a:rPr lang="es-ES" dirty="0"/>
              <a:t>El grupo y el ingeniero </a:t>
            </a:r>
            <a:r>
              <a:rPr lang="es-ES" dirty="0" smtClean="0"/>
              <a:t>Jiménez</a:t>
            </a:r>
            <a:endParaRPr lang="es-ES" dirty="0"/>
          </a:p>
          <a:p>
            <a:endParaRPr lang="es-ES" dirty="0"/>
          </a:p>
          <a:p>
            <a:r>
              <a:rPr lang="es-ES" dirty="0"/>
              <a:t>Quienes son nuestros Proveedores clave?</a:t>
            </a:r>
          </a:p>
          <a:p>
            <a:r>
              <a:rPr lang="es-ES" dirty="0"/>
              <a:t>No</a:t>
            </a:r>
          </a:p>
          <a:p>
            <a:endParaRPr lang="es-ES" dirty="0"/>
          </a:p>
          <a:p>
            <a:r>
              <a:rPr lang="es-ES" dirty="0"/>
              <a:t>Que cosas pedimos a nuestros compañeros?</a:t>
            </a:r>
          </a:p>
          <a:p>
            <a:r>
              <a:rPr lang="es-ES" dirty="0"/>
              <a:t>Conocimiento, </a:t>
            </a:r>
            <a:r>
              <a:rPr lang="es-ES" dirty="0" smtClean="0"/>
              <a:t>retroalimentación, </a:t>
            </a:r>
            <a:r>
              <a:rPr lang="es-ES" dirty="0"/>
              <a:t>trabajo</a:t>
            </a:r>
          </a:p>
          <a:p>
            <a:endParaRPr lang="es-ES" dirty="0"/>
          </a:p>
          <a:p>
            <a:r>
              <a:rPr lang="es-ES" dirty="0"/>
              <a:t>Que actividades claves realizan nuestros compañeros?</a:t>
            </a:r>
          </a:p>
          <a:p>
            <a:r>
              <a:rPr lang="es-ES" dirty="0" err="1"/>
              <a:t>Codificacion</a:t>
            </a:r>
            <a:r>
              <a:rPr lang="es-ES" dirty="0"/>
              <a:t>, consulta, desarrollo, pruebas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18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Canvas</a:t>
            </a:r>
            <a:r>
              <a:rPr lang="es-EC" dirty="0" smtClean="0"/>
              <a:t> de Negocio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87288" y="2018585"/>
            <a:ext cx="49048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Que actividades claves nuestro valor de propuesta requiere?</a:t>
            </a:r>
          </a:p>
          <a:p>
            <a:r>
              <a:rPr lang="es-ES" dirty="0"/>
              <a:t>El adaptarse a la herramienta de diseño</a:t>
            </a:r>
          </a:p>
          <a:p>
            <a:r>
              <a:rPr lang="es-ES" dirty="0"/>
              <a:t>La codificación de las funcionalidades</a:t>
            </a:r>
          </a:p>
          <a:p>
            <a:endParaRPr lang="es-ES" dirty="0"/>
          </a:p>
          <a:p>
            <a:r>
              <a:rPr lang="es-ES" dirty="0"/>
              <a:t>Nuestros canales de distribución?</a:t>
            </a:r>
          </a:p>
          <a:p>
            <a:r>
              <a:rPr lang="es-ES" dirty="0"/>
              <a:t>Internet.</a:t>
            </a:r>
          </a:p>
          <a:p>
            <a:r>
              <a:rPr lang="es-ES" dirty="0"/>
              <a:t>La tienda de aplicaciones: Google Play</a:t>
            </a:r>
          </a:p>
          <a:p>
            <a:endParaRPr lang="es-ES" dirty="0"/>
          </a:p>
          <a:p>
            <a:r>
              <a:rPr lang="es-ES" dirty="0"/>
              <a:t>Relaciones con los clientes?</a:t>
            </a:r>
          </a:p>
          <a:p>
            <a:r>
              <a:rPr lang="es-ES" dirty="0" err="1"/>
              <a:t>Creacion</a:t>
            </a:r>
            <a:r>
              <a:rPr lang="es-ES" dirty="0"/>
              <a:t> de una </a:t>
            </a:r>
            <a:r>
              <a:rPr lang="es-ES" dirty="0" err="1"/>
              <a:t>aplicacion</a:t>
            </a:r>
            <a:r>
              <a:rPr lang="es-ES" dirty="0"/>
              <a:t> gratuita que pueda recibir </a:t>
            </a:r>
            <a:r>
              <a:rPr lang="es-ES" dirty="0" err="1"/>
              <a:t>retroalimentacion</a:t>
            </a:r>
            <a:r>
              <a:rPr lang="es-ES" dirty="0"/>
              <a:t> de los gustos de los usuarios</a:t>
            </a:r>
          </a:p>
          <a:p>
            <a:endParaRPr lang="es-ES" dirty="0"/>
          </a:p>
          <a:p>
            <a:r>
              <a:rPr lang="es-ES" dirty="0"/>
              <a:t>Canales de ganancias?</a:t>
            </a:r>
          </a:p>
          <a:p>
            <a:r>
              <a:rPr lang="es-ES" dirty="0"/>
              <a:t>Desarrollando la publicidad, horas de trabajo hombre, manteniendo la </a:t>
            </a:r>
            <a:r>
              <a:rPr lang="es-ES" dirty="0" smtClean="0"/>
              <a:t>publicidad </a:t>
            </a:r>
            <a:r>
              <a:rPr lang="es-ES" dirty="0"/>
              <a:t>activa</a:t>
            </a:r>
          </a:p>
          <a:p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9793" y="2824625"/>
            <a:ext cx="6914963" cy="30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2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Canvas</a:t>
            </a:r>
            <a:r>
              <a:rPr lang="es-EC" dirty="0" smtClean="0"/>
              <a:t> de Negocio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186143" y="2834131"/>
            <a:ext cx="4904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cliente será el único que pueda decidir como modificar la publicidad y la lógica del negocio para su publicidad personalizada.</a:t>
            </a:r>
          </a:p>
          <a:p>
            <a:endParaRPr lang="es-ES" dirty="0"/>
          </a:p>
          <a:p>
            <a:r>
              <a:rPr lang="es-ES" dirty="0"/>
              <a:t>Un diseño muy simple no se necesita muchas que una cámara y la misma aplicación, un botón para tomar capturas de pantalla ayudará a recordar lo necesario</a:t>
            </a:r>
          </a:p>
          <a:p>
            <a:endParaRPr lang="es-ES" dirty="0"/>
          </a:p>
          <a:p>
            <a:r>
              <a:rPr lang="es-ES" dirty="0"/>
              <a:t>Fácil de usar y simple para ganar adeptos</a:t>
            </a:r>
          </a:p>
          <a:p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4066" y="2329980"/>
            <a:ext cx="6272608" cy="380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0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Canvas</a:t>
            </a:r>
            <a:r>
              <a:rPr lang="es-EC" dirty="0" smtClean="0"/>
              <a:t> de Negocio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177905" y="3388127"/>
            <a:ext cx="4904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muy cercana, pero siempre estaremos atentos a sus requerimientos y </a:t>
            </a:r>
            <a:r>
              <a:rPr lang="es-ES" dirty="0" smtClean="0"/>
              <a:t>retroalimentación </a:t>
            </a:r>
            <a:r>
              <a:rPr lang="es-ES" dirty="0"/>
              <a:t>de diseño</a:t>
            </a:r>
          </a:p>
          <a:p>
            <a:endParaRPr lang="es-ES" dirty="0"/>
          </a:p>
          <a:p>
            <a:r>
              <a:rPr lang="es-ES" dirty="0"/>
              <a:t>El modelo es relativamente barato en su implementación no requiere más que nuestras herramientas y sus </a:t>
            </a:r>
            <a:r>
              <a:rPr lang="es-ES" dirty="0" smtClean="0"/>
              <a:t>licencias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0099" y="2604359"/>
            <a:ext cx="6630632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2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Canvas</a:t>
            </a:r>
            <a:r>
              <a:rPr lang="es-EC" dirty="0" smtClean="0"/>
              <a:t> de Negocio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177905" y="3388127"/>
            <a:ext cx="4616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Publico en general.</a:t>
            </a:r>
          </a:p>
          <a:p>
            <a:r>
              <a:rPr lang="es-ES" dirty="0"/>
              <a:t>Empresas de servicios o productos que necesiten de un pequeño empujón mediante la publicidad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843" y="3052171"/>
            <a:ext cx="6942867" cy="27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Qué es Realidad Aumentada</a:t>
            </a:r>
            <a:endParaRPr lang="es-ES" dirty="0"/>
          </a:p>
        </p:txBody>
      </p:sp>
      <p:pic>
        <p:nvPicPr>
          <p:cNvPr id="1026" name="Picture 2" descr="Milgram's Continu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790" y="2652583"/>
            <a:ext cx="6774922" cy="153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0321" y="4637902"/>
            <a:ext cx="10544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La realidad aumentada (RA) es el término que se usa para definir una visión directa o indirecta de un entorno físico del mundo real, cuyos elementos se combinan con elementos virtuales para la creación de una realidad mixta en tiempo real. </a:t>
            </a:r>
          </a:p>
        </p:txBody>
      </p:sp>
    </p:spTree>
    <p:extLst>
      <p:ext uri="{BB962C8B-B14F-4D97-AF65-F5344CB8AC3E}">
        <p14:creationId xmlns:p14="http://schemas.microsoft.com/office/powerpoint/2010/main" val="42413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Canvas</a:t>
            </a:r>
            <a:r>
              <a:rPr lang="es-EC" dirty="0" smtClean="0"/>
              <a:t> de Negocio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227332" y="2465490"/>
            <a:ext cx="4904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Que recursos clave nuestra propuesta necesita?</a:t>
            </a:r>
          </a:p>
          <a:p>
            <a:r>
              <a:rPr lang="es-ES" dirty="0"/>
              <a:t>Herramienta </a:t>
            </a:r>
            <a:r>
              <a:rPr lang="es-ES" dirty="0" err="1"/>
              <a:t>Unity</a:t>
            </a:r>
            <a:r>
              <a:rPr lang="es-ES" dirty="0"/>
              <a:t> 3D</a:t>
            </a:r>
          </a:p>
          <a:p>
            <a:r>
              <a:rPr lang="es-ES" dirty="0" err="1"/>
              <a:t>Libreria</a:t>
            </a:r>
            <a:r>
              <a:rPr lang="es-ES" dirty="0"/>
              <a:t> de Vuforia</a:t>
            </a:r>
          </a:p>
          <a:p>
            <a:r>
              <a:rPr lang="es-ES" dirty="0"/>
              <a:t>SDK de Android</a:t>
            </a:r>
          </a:p>
          <a:p>
            <a:endParaRPr lang="es-ES" dirty="0"/>
          </a:p>
          <a:p>
            <a:r>
              <a:rPr lang="es-ES" dirty="0"/>
              <a:t>Canales de </a:t>
            </a:r>
            <a:r>
              <a:rPr lang="es-ES" dirty="0" err="1"/>
              <a:t>distribucion</a:t>
            </a:r>
            <a:r>
              <a:rPr lang="es-ES" dirty="0"/>
              <a:t>? </a:t>
            </a:r>
            <a:r>
              <a:rPr lang="es-ES" dirty="0" err="1"/>
              <a:t>Relacion</a:t>
            </a:r>
            <a:r>
              <a:rPr lang="es-ES" dirty="0"/>
              <a:t> con los Clientes?</a:t>
            </a:r>
          </a:p>
          <a:p>
            <a:r>
              <a:rPr lang="es-ES" dirty="0" err="1"/>
              <a:t>Telefonos</a:t>
            </a:r>
            <a:r>
              <a:rPr lang="es-ES" dirty="0"/>
              <a:t> Inteligentes, se aceptan comentarios y </a:t>
            </a:r>
            <a:r>
              <a:rPr lang="es-ES" dirty="0" err="1"/>
              <a:t>retroalimentacion</a:t>
            </a:r>
            <a:endParaRPr lang="es-ES" dirty="0"/>
          </a:p>
          <a:p>
            <a:endParaRPr lang="es-ES" dirty="0"/>
          </a:p>
          <a:p>
            <a:r>
              <a:rPr lang="es-ES" dirty="0"/>
              <a:t>Corrientes de Ingresos?</a:t>
            </a:r>
          </a:p>
          <a:p>
            <a:r>
              <a:rPr lang="es-ES" dirty="0"/>
              <a:t>El desarrollo de la publicidad y mantenerla al aire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692" y="3152937"/>
            <a:ext cx="6673335" cy="2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Canvas</a:t>
            </a:r>
            <a:r>
              <a:rPr lang="es-EC" dirty="0" smtClean="0"/>
              <a:t> de Negocio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582412" y="3149229"/>
            <a:ext cx="4904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tienda electrónica de Google Play,</a:t>
            </a:r>
          </a:p>
          <a:p>
            <a:r>
              <a:rPr lang="es-ES" dirty="0"/>
              <a:t>más volantes(</a:t>
            </a:r>
            <a:r>
              <a:rPr lang="es-ES" dirty="0" err="1"/>
              <a:t>flyers</a:t>
            </a:r>
            <a:r>
              <a:rPr lang="es-ES" dirty="0"/>
              <a:t>) que nos darán a conocer a nosotros y nuestra aplicación serán nuestros canales.</a:t>
            </a:r>
          </a:p>
          <a:p>
            <a:endParaRPr lang="es-ES" dirty="0"/>
          </a:p>
          <a:p>
            <a:r>
              <a:rPr lang="es-ES" dirty="0"/>
              <a:t>Varias ideas de novedades funcionan como publicidad y si es interactiva o impactante llegará más a nuestros usuarios finales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2165" y="2356023"/>
            <a:ext cx="5928075" cy="41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Canvas</a:t>
            </a:r>
            <a:r>
              <a:rPr lang="es-EC" dirty="0" smtClean="0"/>
              <a:t> de Negocio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582412" y="3149229"/>
            <a:ext cx="49048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Cuales son los costos del modelo de negocio?</a:t>
            </a:r>
          </a:p>
          <a:p>
            <a:r>
              <a:rPr lang="es-ES" dirty="0"/>
              <a:t>25 </a:t>
            </a:r>
            <a:r>
              <a:rPr lang="es-ES" dirty="0" err="1"/>
              <a:t>dolares</a:t>
            </a:r>
            <a:r>
              <a:rPr lang="es-ES" dirty="0"/>
              <a:t> de la </a:t>
            </a:r>
            <a:r>
              <a:rPr lang="es-ES" dirty="0" err="1"/>
              <a:t>inscripcion</a:t>
            </a:r>
            <a:r>
              <a:rPr lang="es-ES" dirty="0"/>
              <a:t> de Android</a:t>
            </a:r>
          </a:p>
          <a:p>
            <a:endParaRPr lang="es-ES" dirty="0"/>
          </a:p>
          <a:p>
            <a:r>
              <a:rPr lang="es-ES" dirty="0"/>
              <a:t>Que recursos claves son los mas caros?</a:t>
            </a:r>
          </a:p>
          <a:p>
            <a:r>
              <a:rPr lang="es-ES" dirty="0" err="1"/>
              <a:t>Unity</a:t>
            </a:r>
            <a:r>
              <a:rPr lang="es-ES" dirty="0"/>
              <a:t> 3D Pro 1500$  no es necesaria</a:t>
            </a:r>
          </a:p>
          <a:p>
            <a:r>
              <a:rPr lang="es-ES" dirty="0"/>
              <a:t>Vuforia?</a:t>
            </a:r>
          </a:p>
          <a:p>
            <a:endParaRPr lang="es-ES" dirty="0"/>
          </a:p>
          <a:p>
            <a:r>
              <a:rPr lang="es-ES" dirty="0"/>
              <a:t>Que actividades clave son las más caras?</a:t>
            </a:r>
          </a:p>
          <a:p>
            <a:r>
              <a:rPr lang="es-ES" dirty="0"/>
              <a:t>Consulta y distribución de la publicidad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6173" y="2915277"/>
            <a:ext cx="5342111" cy="29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7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Canvas</a:t>
            </a:r>
            <a:r>
              <a:rPr lang="es-EC" dirty="0" smtClean="0"/>
              <a:t> de Negocio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401179" y="3287727"/>
            <a:ext cx="4904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Los negocios pagarán por la codificación de sus publicidades y medios impresos de patrones. Las horas de trabajo y en sí todo el proceso de mantener su publicidad al aire.</a:t>
            </a:r>
          </a:p>
          <a:p>
            <a:endParaRPr lang="es-ES" dirty="0"/>
          </a:p>
          <a:p>
            <a:r>
              <a:rPr lang="es-ES" dirty="0"/>
              <a:t>Los pagos en efectivo, por tarjeta e internet sería nuestra aspiración de forma de ingreso.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168" y="2503959"/>
            <a:ext cx="6278192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Video</a:t>
            </a:r>
            <a:endParaRPr lang="es-ES" dirty="0"/>
          </a:p>
        </p:txBody>
      </p:sp>
      <p:pic>
        <p:nvPicPr>
          <p:cNvPr id="4" name="comercial puce virtu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9175" y="2336800"/>
            <a:ext cx="6397625" cy="3598863"/>
          </a:xfrm>
        </p:spPr>
      </p:pic>
    </p:spTree>
    <p:extLst>
      <p:ext uri="{BB962C8B-B14F-4D97-AF65-F5344CB8AC3E}">
        <p14:creationId xmlns:p14="http://schemas.microsoft.com/office/powerpoint/2010/main" val="375443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UNITY 3D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090068"/>
          </a:xfrm>
        </p:spPr>
        <p:txBody>
          <a:bodyPr>
            <a:normAutofit/>
          </a:bodyPr>
          <a:lstStyle/>
          <a:p>
            <a:pPr algn="just"/>
            <a:r>
              <a:rPr lang="es-EC" sz="2000" dirty="0" err="1" smtClean="0"/>
              <a:t>Unity</a:t>
            </a:r>
            <a:r>
              <a:rPr lang="es-EC" sz="2000" dirty="0" smtClean="0"/>
              <a:t> es un motor de juego </a:t>
            </a:r>
            <a:r>
              <a:rPr lang="es-EC" sz="2000" dirty="0" err="1" smtClean="0"/>
              <a:t>multi</a:t>
            </a:r>
            <a:r>
              <a:rPr lang="es-EC" sz="2000" dirty="0" smtClean="0"/>
              <a:t>-plataforma con un IDE interno propio desarrollado por </a:t>
            </a:r>
            <a:r>
              <a:rPr lang="es-EC" sz="2000" dirty="0" err="1" smtClean="0"/>
              <a:t>Unity</a:t>
            </a:r>
            <a:r>
              <a:rPr lang="es-EC" sz="2000" dirty="0" smtClean="0"/>
              <a:t> Technologies. Se usa para desarrollar juegos y </a:t>
            </a:r>
            <a:r>
              <a:rPr lang="es-EC" sz="2000" dirty="0" err="1" smtClean="0"/>
              <a:t>plugins</a:t>
            </a:r>
            <a:r>
              <a:rPr lang="es-EC" sz="2000" dirty="0" smtClean="0"/>
              <a:t> para la web, plataformas de escritorio, consolas y dispositivos móviles.</a:t>
            </a:r>
          </a:p>
          <a:p>
            <a:pPr algn="just"/>
            <a:endParaRPr lang="es-EC" sz="2000" dirty="0"/>
          </a:p>
          <a:p>
            <a:pPr algn="just"/>
            <a:endParaRPr lang="es-EC" sz="2000" dirty="0" smtClean="0"/>
          </a:p>
          <a:p>
            <a:pPr algn="just"/>
            <a:endParaRPr lang="es-EC" sz="2000" dirty="0"/>
          </a:p>
        </p:txBody>
      </p:sp>
      <p:pic>
        <p:nvPicPr>
          <p:cNvPr id="2052" name="Picture 4" descr="Unity 3D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878" y="3578010"/>
            <a:ext cx="243840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95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QUALCOMM - VUFORIA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847949"/>
          </a:xfrm>
        </p:spPr>
        <p:txBody>
          <a:bodyPr>
            <a:normAutofit/>
          </a:bodyPr>
          <a:lstStyle/>
          <a:p>
            <a:pPr algn="just"/>
            <a:r>
              <a:rPr lang="es-ES" sz="1800" dirty="0"/>
              <a:t>Vuforia es una plataforma de software que utiliza el reconocimiento de imágenes basada en la visión informática de primer nivel, coherente y técnicamente </a:t>
            </a:r>
            <a:r>
              <a:rPr lang="es-ES" sz="1800" dirty="0" smtClean="0"/>
              <a:t>hábil, ofrece </a:t>
            </a:r>
            <a:r>
              <a:rPr lang="es-ES" sz="1800" dirty="0"/>
              <a:t>un amplio conjunto de características y capacidades, dando a los desarrolladores la libertad para ampliar sus visiones y sin limitaciones técnicas. Con soporte para iOS, Android y </a:t>
            </a:r>
            <a:r>
              <a:rPr lang="es-ES" sz="1800" dirty="0" err="1"/>
              <a:t>Unity</a:t>
            </a:r>
            <a:r>
              <a:rPr lang="es-ES" sz="1800" dirty="0"/>
              <a:t> 3D, la plataforma Vuforia permite escribir una aplicación nativa que se puede llegar a la mayoría de los usuarios en una amplia gama de teléfonos inteligentes y </a:t>
            </a:r>
            <a:r>
              <a:rPr lang="es-ES" sz="1800" dirty="0" err="1" smtClean="0"/>
              <a:t>tablets</a:t>
            </a:r>
            <a:r>
              <a:rPr lang="es-ES" sz="1800" dirty="0"/>
              <a:t>.</a:t>
            </a:r>
          </a:p>
        </p:txBody>
      </p:sp>
      <p:pic>
        <p:nvPicPr>
          <p:cNvPr id="3074" name="Picture 2" descr="http://www.qualcomm.com/sites/default/files/pods/promo/vuforia-clou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50" y="4184822"/>
            <a:ext cx="5375401" cy="25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Cómo Funciona?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4710" y="2773404"/>
            <a:ext cx="3598863" cy="3598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6" y="2773403"/>
            <a:ext cx="3598863" cy="3598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738" y="2452129"/>
            <a:ext cx="22712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dirty="0" smtClean="0"/>
              <a:t>Targets: Imagen a reconocer mediante el script que se encarga de hacer el tracking.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4201296" y="2267463"/>
            <a:ext cx="676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Target Original:					Reconocimiento de Vuforia: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717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Gracias a Vuforia: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 smtClean="0"/>
              <a:t>Todo lo que </a:t>
            </a:r>
            <a:r>
              <a:rPr lang="es-EC" dirty="0" err="1" smtClean="0"/>
              <a:t>necistamos</a:t>
            </a:r>
            <a:r>
              <a:rPr lang="es-EC" dirty="0" smtClean="0"/>
              <a:t> para trabajar es:</a:t>
            </a:r>
          </a:p>
          <a:p>
            <a:r>
              <a:rPr lang="es-EC" dirty="0" smtClean="0"/>
              <a:t>-Una cuenta de Vuforia </a:t>
            </a:r>
            <a:r>
              <a:rPr lang="es-EC" dirty="0" err="1" smtClean="0"/>
              <a:t>Developer</a:t>
            </a:r>
            <a:r>
              <a:rPr lang="es-EC" dirty="0" smtClean="0"/>
              <a:t>, para crear nuestros patrones.</a:t>
            </a:r>
          </a:p>
          <a:p>
            <a:r>
              <a:rPr lang="es-EC" dirty="0" smtClean="0"/>
              <a:t>-Descargar el </a:t>
            </a:r>
            <a:r>
              <a:rPr lang="es-EC" dirty="0" err="1" smtClean="0"/>
              <a:t>Prefab</a:t>
            </a:r>
            <a:r>
              <a:rPr lang="es-EC" dirty="0" smtClean="0"/>
              <a:t> desarrollado por Vuforia e importar los paquetes.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920" y="729266"/>
            <a:ext cx="781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Grupo objetivo de la app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17" y="2336800"/>
            <a:ext cx="6965541" cy="3598863"/>
          </a:xfrm>
        </p:spPr>
      </p:pic>
      <p:sp>
        <p:nvSpPr>
          <p:cNvPr id="3" name="Rectangle 2"/>
          <p:cNvSpPr/>
          <p:nvPr/>
        </p:nvSpPr>
        <p:spPr>
          <a:xfrm>
            <a:off x="8970758" y="2135314"/>
            <a:ext cx="23411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TODOS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2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Publicidad</a:t>
            </a:r>
            <a:endParaRPr lang="es-E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C" dirty="0" smtClean="0"/>
              <a:t>Se podrá llegar a acuerdos económicos con toda empresa o mercader que desee utilizar la plataforma para publicidad, la programación de su </a:t>
            </a:r>
            <a:r>
              <a:rPr lang="es-EC" smtClean="0"/>
              <a:t>publicidad </a:t>
            </a:r>
            <a:r>
              <a:rPr lang="es-EC" smtClean="0"/>
              <a:t>constara </a:t>
            </a:r>
            <a:r>
              <a:rPr lang="es-EC" dirty="0" smtClean="0"/>
              <a:t>de 2 partes.</a:t>
            </a:r>
          </a:p>
          <a:p>
            <a:endParaRPr lang="es-EC" dirty="0"/>
          </a:p>
          <a:p>
            <a:r>
              <a:rPr lang="es-EC" dirty="0" smtClean="0"/>
              <a:t>Diseño del spot publicitario: Es el trabajo de generar la publicidad a medida y de acuerdo a lo que se requiera.</a:t>
            </a:r>
          </a:p>
          <a:p>
            <a:endParaRPr lang="es-EC" dirty="0"/>
          </a:p>
          <a:p>
            <a:r>
              <a:rPr lang="es-EC" dirty="0" smtClean="0"/>
              <a:t>Programación al aire del spot: Tiempo el cuál se desplegará la información a los usuarios.</a:t>
            </a:r>
          </a:p>
          <a:p>
            <a:endParaRPr lang="es-EC" dirty="0"/>
          </a:p>
          <a:p>
            <a:r>
              <a:rPr lang="es-EC" dirty="0" smtClean="0"/>
              <a:t>Se toma un camino muy parecido al giro del negocio de los publicista de paginas web.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915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Precios </a:t>
            </a:r>
            <a:r>
              <a:rPr lang="es-EC" dirty="0"/>
              <a:t>desarrollo de publicidad</a:t>
            </a:r>
            <a:endParaRPr lang="es-E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378740"/>
              </p:ext>
            </p:extLst>
          </p:nvPr>
        </p:nvGraphicFramePr>
        <p:xfrm>
          <a:off x="829320" y="3448908"/>
          <a:ext cx="10131426" cy="1930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5713"/>
                <a:gridCol w="5065713"/>
              </a:tblGrid>
              <a:tr h="386026">
                <a:tc>
                  <a:txBody>
                    <a:bodyPr/>
                    <a:lstStyle/>
                    <a:p>
                      <a:r>
                        <a:rPr lang="es-EC" dirty="0" smtClean="0"/>
                        <a:t>Desarrollo</a:t>
                      </a:r>
                      <a:r>
                        <a:rPr lang="es-EC" baseline="0" dirty="0" smtClean="0"/>
                        <a:t> de Spot Publicitario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Precios</a:t>
                      </a:r>
                      <a:r>
                        <a:rPr lang="es-EC" baseline="0" dirty="0" smtClean="0"/>
                        <a:t> en USD por hora de trabajo</a:t>
                      </a:r>
                      <a:endParaRPr lang="es-ES" dirty="0"/>
                    </a:p>
                  </a:txBody>
                  <a:tcPr/>
                </a:tc>
              </a:tr>
              <a:tr h="386026">
                <a:tc>
                  <a:txBody>
                    <a:bodyPr/>
                    <a:lstStyle/>
                    <a:p>
                      <a:r>
                        <a:rPr lang="es-EC" dirty="0" smtClean="0"/>
                        <a:t>Spot mensaje en 2D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15</a:t>
                      </a:r>
                      <a:endParaRPr lang="es-ES" dirty="0"/>
                    </a:p>
                  </a:txBody>
                  <a:tcPr/>
                </a:tc>
              </a:tr>
              <a:tr h="386026">
                <a:tc>
                  <a:txBody>
                    <a:bodyPr/>
                    <a:lstStyle/>
                    <a:p>
                      <a:r>
                        <a:rPr lang="es-EC" dirty="0" smtClean="0"/>
                        <a:t>Spot mensaje</a:t>
                      </a:r>
                      <a:r>
                        <a:rPr lang="es-EC" baseline="0" dirty="0" smtClean="0"/>
                        <a:t> en 3D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25</a:t>
                      </a:r>
                      <a:endParaRPr lang="es-ES" dirty="0"/>
                    </a:p>
                  </a:txBody>
                  <a:tcPr/>
                </a:tc>
              </a:tr>
              <a:tr h="386026">
                <a:tc>
                  <a:txBody>
                    <a:bodyPr/>
                    <a:lstStyle/>
                    <a:p>
                      <a:r>
                        <a:rPr lang="es-EC" dirty="0" smtClean="0"/>
                        <a:t>Spot mensaje en 2D</a:t>
                      </a:r>
                      <a:r>
                        <a:rPr lang="es-EC" baseline="0" dirty="0" smtClean="0"/>
                        <a:t> + Animación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30</a:t>
                      </a:r>
                      <a:endParaRPr lang="es-ES" dirty="0"/>
                    </a:p>
                  </a:txBody>
                  <a:tcPr/>
                </a:tc>
              </a:tr>
              <a:tr h="386026">
                <a:tc>
                  <a:txBody>
                    <a:bodyPr/>
                    <a:lstStyle/>
                    <a:p>
                      <a:r>
                        <a:rPr lang="es-EC" dirty="0" smtClean="0"/>
                        <a:t>Spot mensaje en 3D + Animación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 smtClean="0"/>
                        <a:t>50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2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386</TotalTime>
  <Words>930</Words>
  <Application>Microsoft Office PowerPoint</Application>
  <PresentationFormat>Widescreen</PresentationFormat>
  <Paragraphs>168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Trebuchet MS</vt:lpstr>
      <vt:lpstr>Berlin</vt:lpstr>
      <vt:lpstr>REALIDAD AUMENTADA</vt:lpstr>
      <vt:lpstr>Qué es Realidad Aumentada</vt:lpstr>
      <vt:lpstr>UNITY 3D</vt:lpstr>
      <vt:lpstr>QUALCOMM - VUFORIA</vt:lpstr>
      <vt:lpstr>Cómo Funciona?</vt:lpstr>
      <vt:lpstr>Gracias a Vuforia:</vt:lpstr>
      <vt:lpstr>Grupo objetivo de la app</vt:lpstr>
      <vt:lpstr>Publicidad</vt:lpstr>
      <vt:lpstr>Precios desarrollo de publicidad</vt:lpstr>
      <vt:lpstr>Colocación de patrones publicitarios en el campus</vt:lpstr>
      <vt:lpstr>Precios programación de publicidad</vt:lpstr>
      <vt:lpstr>Navegación</vt:lpstr>
      <vt:lpstr>Código Interfaz</vt:lpstr>
      <vt:lpstr>Futuras Actualizaciones</vt:lpstr>
      <vt:lpstr>Canvas de Negocio</vt:lpstr>
      <vt:lpstr>Canvas de Negocio</vt:lpstr>
      <vt:lpstr>Canvas de Negocio</vt:lpstr>
      <vt:lpstr>Canvas de Negocio</vt:lpstr>
      <vt:lpstr>Canvas de Negocio</vt:lpstr>
      <vt:lpstr>Canvas de Negocio</vt:lpstr>
      <vt:lpstr>Canvas de Negocio</vt:lpstr>
      <vt:lpstr>Canvas de Negocio</vt:lpstr>
      <vt:lpstr>Canvas de Negocio</vt:lpstr>
      <vt:lpstr>Video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REALIDAD AUMENTADA</dc:title>
  <dc:creator>Sergio Barba</dc:creator>
  <cp:lastModifiedBy>Sergio Barba</cp:lastModifiedBy>
  <cp:revision>31</cp:revision>
  <dcterms:created xsi:type="dcterms:W3CDTF">2013-11-17T18:33:19Z</dcterms:created>
  <dcterms:modified xsi:type="dcterms:W3CDTF">2013-12-13T23:28:05Z</dcterms:modified>
</cp:coreProperties>
</file>